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5" r:id="rId3"/>
    <p:sldId id="259" r:id="rId4"/>
    <p:sldId id="263" r:id="rId5"/>
    <p:sldId id="262" r:id="rId6"/>
    <p:sldId id="264" r:id="rId7"/>
    <p:sldId id="258" r:id="rId8"/>
    <p:sldId id="266" r:id="rId9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62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E57185-EF98-7F24-57F6-F7D8A0628C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B94B28-2537-0699-04BB-0F3D2E5E63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1C0D81-43DB-40EE-97ED-C28D0E776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9D9BD-2900-4DF2-B837-F830EBBA4F24}" type="datetimeFigureOut">
              <a:rPr lang="hr-HR" smtClean="0"/>
              <a:t>23.10.2022.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B1A65D-A9CA-681F-16BD-EF66CED23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77B734-AC57-945E-C346-A5E2EAED0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FA0DC-A27B-46AD-A605-139925615A2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5393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EE42AA-1888-72FD-48CF-AC76BD204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0E2CE0-80F3-CB8F-9B0A-A70922E658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810A23-8E46-8EF0-F100-F6E4DF369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9D9BD-2900-4DF2-B837-F830EBBA4F24}" type="datetimeFigureOut">
              <a:rPr lang="hr-HR" smtClean="0"/>
              <a:t>23.10.2022.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774732-0104-8E58-76C7-E8BA1813C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8C731A-AE46-AC9E-6E94-65F39DA1C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FA0DC-A27B-46AD-A605-139925615A2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4076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23D3293-FFDB-58FB-2AD1-9FEDBAD3A3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F80601-8A42-9E9A-5A94-BA0A3801F4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71ED46-9A7B-EC66-CE92-0D0DFA2D8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9D9BD-2900-4DF2-B837-F830EBBA4F24}" type="datetimeFigureOut">
              <a:rPr lang="hr-HR" smtClean="0"/>
              <a:t>23.10.2022.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D6FED6-BC61-B978-E2AF-F42F9CFDF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81C1A7-41C9-200A-9CD2-901531A2B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FA0DC-A27B-46AD-A605-139925615A2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59774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96F6EE-68F4-C6FC-2D68-A07F9A7BC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689E1F-874E-B624-7CF9-EF1C1C12BB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4D12C5-FE65-B0DF-5C4D-4F39D763F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9D9BD-2900-4DF2-B837-F830EBBA4F24}" type="datetimeFigureOut">
              <a:rPr lang="hr-HR" smtClean="0"/>
              <a:t>23.10.2022.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1DE6C3-A993-4684-933F-4A2E4D976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8B2DCE-C318-F7C4-4F32-639DE7636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FA0DC-A27B-46AD-A605-139925615A2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92267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96F86A-93F0-5953-2BEA-6C617A28F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C510ED-14A7-3581-F28D-4812EFF9D3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1DEBCC-1364-8F3B-F109-93DECE1C20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9D9BD-2900-4DF2-B837-F830EBBA4F24}" type="datetimeFigureOut">
              <a:rPr lang="hr-HR" smtClean="0"/>
              <a:t>23.10.2022.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7C585D-74C9-1A84-78D4-ED312DD36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A5A210-0550-3025-8E15-8731B102A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FA0DC-A27B-46AD-A605-139925615A2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56655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02CA30-326C-2444-0298-0C697B1B4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42C2AF-7344-C684-B9BA-0AA6C641BA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86E310-E50D-5796-3031-A91C104D26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75ABA6-5AAF-2057-E041-55261DD32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9D9BD-2900-4DF2-B837-F830EBBA4F24}" type="datetimeFigureOut">
              <a:rPr lang="hr-HR" smtClean="0"/>
              <a:t>23.10.2022.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882DD2-D070-F26C-0209-5FCB8F2DF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EDD2AC-FA74-5D40-6A7C-DD71C9994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FA0DC-A27B-46AD-A605-139925615A2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10193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E5C36-1146-36A2-C465-F1931558C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3D0132-8DFC-FB4B-5490-90733124F8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3FD3A4-E010-3917-6EA3-DD0C95021A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F4F99-C7CF-F1C7-429A-1BE72BFAED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CBCCEE1-68C4-A510-CACA-9D0FB6F52E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9C159E4-C3E0-A7F2-F48B-B59542795E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9D9BD-2900-4DF2-B837-F830EBBA4F24}" type="datetimeFigureOut">
              <a:rPr lang="hr-HR" smtClean="0"/>
              <a:t>23.10.2022.</a:t>
            </a:fld>
            <a:endParaRPr lang="hr-H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F66F530-D7B9-F5EB-933F-64B692CA1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F88A443-7E8B-3619-31D8-D6B0A8D4B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FA0DC-A27B-46AD-A605-139925615A2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05972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5251D0-E480-7135-BA85-6AC2E24C7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8227A8-909F-EE3E-5D2A-0180F7AEA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9D9BD-2900-4DF2-B837-F830EBBA4F24}" type="datetimeFigureOut">
              <a:rPr lang="hr-HR" smtClean="0"/>
              <a:t>23.10.2022.</a:t>
            </a:fld>
            <a:endParaRPr lang="hr-H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2E3F5F-BF63-4B33-4FB9-13CABF1F9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3470C3-A5A9-60B0-878A-13DC93B4A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FA0DC-A27B-46AD-A605-139925615A2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23515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21DA21A-0FD7-28CB-115D-941EFBFD6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9D9BD-2900-4DF2-B837-F830EBBA4F24}" type="datetimeFigureOut">
              <a:rPr lang="hr-HR" smtClean="0"/>
              <a:t>23.10.2022.</a:t>
            </a:fld>
            <a:endParaRPr lang="hr-H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0BBDD20-644C-5A93-87E2-F5256825C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071B55-77A6-D540-201B-833082F4F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FA0DC-A27B-46AD-A605-139925615A2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73953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014FCA-483C-13C7-BEE7-26E1E951E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764F5C-39AC-9167-3481-DA21A4716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BB7F9C-EF31-CF32-9BC1-AE35D5D9EA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2975A6-CE5A-548B-1EA5-B7A08EBDC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9D9BD-2900-4DF2-B837-F830EBBA4F24}" type="datetimeFigureOut">
              <a:rPr lang="hr-HR" smtClean="0"/>
              <a:t>23.10.2022.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89CA6B-3567-6D0B-E538-18354F836E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B55056-A82D-F052-776E-F3C25555B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FA0DC-A27B-46AD-A605-139925615A2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97423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7D0254-16C0-F623-1D08-F47B97321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71C8ADF-4A7D-7E94-9022-162BA8FD23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4D823D-9065-7201-8FD1-28DCDBD670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368C33-271D-D6EF-7B78-5071CB595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9D9BD-2900-4DF2-B837-F830EBBA4F24}" type="datetimeFigureOut">
              <a:rPr lang="hr-HR" smtClean="0"/>
              <a:t>23.10.2022.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E17283-B61D-AD95-0AF8-604009B47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0670E8-6236-7CE4-9262-A6DFE2277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FA0DC-A27B-46AD-A605-139925615A2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56654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87F9D46-311F-24C2-639A-4696C78D42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2FB673-DD49-EE5E-65DE-B6B3605FFF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45CE42-C9BD-81D1-E76F-F02CC69E8F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99D9BD-2900-4DF2-B837-F830EBBA4F24}" type="datetimeFigureOut">
              <a:rPr lang="hr-HR" smtClean="0"/>
              <a:t>23.10.2022.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960F5E-5A9C-CEA6-C151-8A9339776A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58F3F1-811E-0F27-A531-400673D5B3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8FA0DC-A27B-46AD-A605-139925615A2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27492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LUHgPc1vtNg?feature=oembed" TargetMode="Externa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play/856/178/917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 t="-68000" b="-6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ED6BBA-ED96-67B1-65F7-B38C58086F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70104" y="4071736"/>
            <a:ext cx="6764692" cy="1012054"/>
          </a:xfrm>
        </p:spPr>
        <p:txBody>
          <a:bodyPr>
            <a:normAutofit/>
          </a:bodyPr>
          <a:lstStyle/>
          <a:p>
            <a:r>
              <a:rPr lang="en-GB" sz="5400" b="1"/>
              <a:t>Christmas</a:t>
            </a:r>
            <a:endParaRPr lang="en-GB" sz="54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3C4857-69B2-EE48-4649-CAC5F1D5B1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44749" y="2321696"/>
            <a:ext cx="6400938" cy="1710489"/>
          </a:xfrm>
        </p:spPr>
        <p:txBody>
          <a:bodyPr>
            <a:noAutofit/>
          </a:bodyPr>
          <a:lstStyle/>
          <a:p>
            <a:r>
              <a:rPr lang="en-GB" sz="6500" b="1">
                <a:solidFill>
                  <a:srgbClr val="C00000"/>
                </a:solidFill>
              </a:rPr>
              <a:t>HOLIDAYS AND FESTIVALS</a:t>
            </a:r>
            <a:endParaRPr lang="en-GB" sz="6500" b="1" dirty="0">
              <a:solidFill>
                <a:srgbClr val="C0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D0A8FD-78CA-267A-FC8E-E8AE8DDF1B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071910">
            <a:off x="501908" y="528449"/>
            <a:ext cx="4503056" cy="599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959215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0F50F-3AB6-39B5-1297-5809A67828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b="1" dirty="0"/>
              <a:t>Draw a mind map and write down as many</a:t>
            </a:r>
            <a:r>
              <a:rPr lang="hr-HR" b="1" dirty="0"/>
              <a:t> </a:t>
            </a:r>
            <a:r>
              <a:rPr lang="hr-HR" b="1" dirty="0" err="1"/>
              <a:t>Christmas</a:t>
            </a:r>
            <a:r>
              <a:rPr lang="hr-HR" b="1" dirty="0"/>
              <a:t> </a:t>
            </a:r>
            <a:r>
              <a:rPr lang="en-GB" b="1" dirty="0"/>
              <a:t>words as possible</a:t>
            </a:r>
            <a:r>
              <a:rPr lang="hr-HR" b="1" dirty="0"/>
              <a:t>.</a:t>
            </a:r>
            <a:endParaRPr lang="en-GB" b="1" dirty="0"/>
          </a:p>
        </p:txBody>
      </p:sp>
      <p:pic>
        <p:nvPicPr>
          <p:cNvPr id="5" name="Graphic 4" descr="Fir tree with solid fill">
            <a:extLst>
              <a:ext uri="{FF2B5EF4-FFF2-40B4-BE49-F238E27FC236}">
                <a16:creationId xmlns:a16="http://schemas.microsoft.com/office/drawing/2014/main" id="{F35AEB4D-F455-5E92-96EB-E72D688104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64843" y="2873373"/>
            <a:ext cx="3262313" cy="326231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90E500D-9470-7284-D99B-CD63E050C758}"/>
              </a:ext>
            </a:extLst>
          </p:cNvPr>
          <p:cNvSpPr txBox="1"/>
          <p:nvPr/>
        </p:nvSpPr>
        <p:spPr>
          <a:xfrm>
            <a:off x="5429250" y="4819650"/>
            <a:ext cx="1628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CHRISTMAS</a:t>
            </a:r>
          </a:p>
        </p:txBody>
      </p:sp>
      <p:sp>
        <p:nvSpPr>
          <p:cNvPr id="7" name="Star: 5 Points 6">
            <a:extLst>
              <a:ext uri="{FF2B5EF4-FFF2-40B4-BE49-F238E27FC236}">
                <a16:creationId xmlns:a16="http://schemas.microsoft.com/office/drawing/2014/main" id="{CB0C29B7-7B64-1C52-9212-0C114B958AA8}"/>
              </a:ext>
            </a:extLst>
          </p:cNvPr>
          <p:cNvSpPr/>
          <p:nvPr/>
        </p:nvSpPr>
        <p:spPr>
          <a:xfrm>
            <a:off x="5791200" y="2676525"/>
            <a:ext cx="581025" cy="466725"/>
          </a:xfrm>
          <a:prstGeom prst="star5">
            <a:avLst>
              <a:gd name="adj" fmla="val 24636"/>
              <a:gd name="hf" fmla="val 105146"/>
              <a:gd name="vf" fmla="val 110557"/>
            </a:avLst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2A603E9-3E88-7B79-9E0E-8B3F2A1BA38A}"/>
              </a:ext>
            </a:extLst>
          </p:cNvPr>
          <p:cNvCxnSpPr>
            <a:cxnSpLocks/>
          </p:cNvCxnSpPr>
          <p:nvPr/>
        </p:nvCxnSpPr>
        <p:spPr>
          <a:xfrm flipV="1">
            <a:off x="7124700" y="2590800"/>
            <a:ext cx="1647825" cy="74295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7A53404E-9859-F6C8-45CE-A5AB83E08A88}"/>
              </a:ext>
            </a:extLst>
          </p:cNvPr>
          <p:cNvSpPr txBox="1"/>
          <p:nvPr/>
        </p:nvSpPr>
        <p:spPr>
          <a:xfrm>
            <a:off x="9296400" y="2155031"/>
            <a:ext cx="1428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</a:rPr>
              <a:t>CAROLS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B1D0AA4-F04D-45DE-0D7C-F78269BFE4EA}"/>
              </a:ext>
            </a:extLst>
          </p:cNvPr>
          <p:cNvCxnSpPr>
            <a:cxnSpLocks/>
          </p:cNvCxnSpPr>
          <p:nvPr/>
        </p:nvCxnSpPr>
        <p:spPr>
          <a:xfrm flipV="1">
            <a:off x="7425928" y="4133850"/>
            <a:ext cx="1994297" cy="22939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62335E70-8D74-00F0-DB25-10D352EF2A78}"/>
              </a:ext>
            </a:extLst>
          </p:cNvPr>
          <p:cNvSpPr txBox="1"/>
          <p:nvPr/>
        </p:nvSpPr>
        <p:spPr>
          <a:xfrm>
            <a:off x="9610725" y="3769774"/>
            <a:ext cx="1600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FFC000"/>
                </a:solidFill>
              </a:rPr>
              <a:t>SANTA CLAUS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D9C5FFF-2D1D-5522-9F89-CD5E030CC603}"/>
              </a:ext>
            </a:extLst>
          </p:cNvPr>
          <p:cNvCxnSpPr>
            <a:cxnSpLocks/>
          </p:cNvCxnSpPr>
          <p:nvPr/>
        </p:nvCxnSpPr>
        <p:spPr>
          <a:xfrm>
            <a:off x="7425928" y="5278039"/>
            <a:ext cx="1870472" cy="67508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9B5EDF7A-4188-41A4-CA8E-130B6F36461C}"/>
              </a:ext>
            </a:extLst>
          </p:cNvPr>
          <p:cNvSpPr txBox="1"/>
          <p:nvPr/>
        </p:nvSpPr>
        <p:spPr>
          <a:xfrm>
            <a:off x="9515475" y="5691515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1">
                    <a:lumMod val="75000"/>
                  </a:schemeClr>
                </a:solidFill>
              </a:rPr>
              <a:t>SONGS</a:t>
            </a:r>
          </a:p>
        </p:txBody>
      </p:sp>
    </p:spTree>
    <p:extLst>
      <p:ext uri="{BB962C8B-B14F-4D97-AF65-F5344CB8AC3E}">
        <p14:creationId xmlns:p14="http://schemas.microsoft.com/office/powerpoint/2010/main" val="693099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 animBg="1"/>
      <p:bldP spid="13" grpId="0"/>
      <p:bldP spid="16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FD75FF8-4B1C-E11D-577A-10BF727544C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333999" cy="6857999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4109E6BC-C599-A499-B7BA-071894FD9CE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25088"/>
            <a:ext cx="5889062" cy="2770712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4D6B2912-774F-D8AD-F687-DBE99271E211}"/>
              </a:ext>
            </a:extLst>
          </p:cNvPr>
          <p:cNvSpPr txBox="1">
            <a:spLocks/>
          </p:cNvSpPr>
          <p:nvPr/>
        </p:nvSpPr>
        <p:spPr>
          <a:xfrm>
            <a:off x="6072103" y="306641"/>
            <a:ext cx="5819775" cy="96018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3200" b="1" dirty="0"/>
              <a:t>Read the questions and circle the correct answer.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D384E65B-21A8-F088-48A2-56A2F9FEE0BE}"/>
              </a:ext>
            </a:extLst>
          </p:cNvPr>
          <p:cNvSpPr txBox="1">
            <a:spLocks/>
          </p:cNvSpPr>
          <p:nvPr/>
        </p:nvSpPr>
        <p:spPr>
          <a:xfrm>
            <a:off x="6062575" y="1352550"/>
            <a:ext cx="5819775" cy="9601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n-GB" sz="3200" b="1" dirty="0"/>
              <a:t>Check.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B8C9930-BA44-E355-BF2E-9BA1D5611F93}"/>
              </a:ext>
            </a:extLst>
          </p:cNvPr>
          <p:cNvSpPr/>
          <p:nvPr/>
        </p:nvSpPr>
        <p:spPr>
          <a:xfrm>
            <a:off x="361950" y="2200275"/>
            <a:ext cx="209550" cy="209550"/>
          </a:xfrm>
          <a:custGeom>
            <a:avLst/>
            <a:gdLst>
              <a:gd name="connsiteX0" fmla="*/ 0 w 209550"/>
              <a:gd name="connsiteY0" fmla="*/ 104775 h 209550"/>
              <a:gd name="connsiteX1" fmla="*/ 104775 w 209550"/>
              <a:gd name="connsiteY1" fmla="*/ 0 h 209550"/>
              <a:gd name="connsiteX2" fmla="*/ 209550 w 209550"/>
              <a:gd name="connsiteY2" fmla="*/ 104775 h 209550"/>
              <a:gd name="connsiteX3" fmla="*/ 104775 w 209550"/>
              <a:gd name="connsiteY3" fmla="*/ 209550 h 209550"/>
              <a:gd name="connsiteX4" fmla="*/ 0 w 209550"/>
              <a:gd name="connsiteY4" fmla="*/ 104775 h 20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9550" h="209550" extrusionOk="0">
                <a:moveTo>
                  <a:pt x="0" y="104775"/>
                </a:moveTo>
                <a:cubicBezTo>
                  <a:pt x="829" y="40672"/>
                  <a:pt x="54926" y="6458"/>
                  <a:pt x="104775" y="0"/>
                </a:cubicBezTo>
                <a:cubicBezTo>
                  <a:pt x="158062" y="-1731"/>
                  <a:pt x="210198" y="44636"/>
                  <a:pt x="209550" y="104775"/>
                </a:cubicBezTo>
                <a:cubicBezTo>
                  <a:pt x="217870" y="157142"/>
                  <a:pt x="161226" y="213157"/>
                  <a:pt x="104775" y="209550"/>
                </a:cubicBezTo>
                <a:cubicBezTo>
                  <a:pt x="43587" y="220459"/>
                  <a:pt x="8647" y="155036"/>
                  <a:pt x="0" y="104775"/>
                </a:cubicBezTo>
                <a:close/>
              </a:path>
            </a:pathLst>
          </a:custGeom>
          <a:noFill/>
          <a:ln w="571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sd="4266498984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ECE28C9-8269-2F3D-19FF-5AB2CC94B4CE}"/>
              </a:ext>
            </a:extLst>
          </p:cNvPr>
          <p:cNvSpPr/>
          <p:nvPr/>
        </p:nvSpPr>
        <p:spPr>
          <a:xfrm>
            <a:off x="361950" y="3214687"/>
            <a:ext cx="209550" cy="209550"/>
          </a:xfrm>
          <a:custGeom>
            <a:avLst/>
            <a:gdLst>
              <a:gd name="connsiteX0" fmla="*/ 0 w 209550"/>
              <a:gd name="connsiteY0" fmla="*/ 104775 h 209550"/>
              <a:gd name="connsiteX1" fmla="*/ 104775 w 209550"/>
              <a:gd name="connsiteY1" fmla="*/ 0 h 209550"/>
              <a:gd name="connsiteX2" fmla="*/ 209550 w 209550"/>
              <a:gd name="connsiteY2" fmla="*/ 104775 h 209550"/>
              <a:gd name="connsiteX3" fmla="*/ 104775 w 209550"/>
              <a:gd name="connsiteY3" fmla="*/ 209550 h 209550"/>
              <a:gd name="connsiteX4" fmla="*/ 0 w 209550"/>
              <a:gd name="connsiteY4" fmla="*/ 104775 h 20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9550" h="209550" extrusionOk="0">
                <a:moveTo>
                  <a:pt x="0" y="104775"/>
                </a:moveTo>
                <a:cubicBezTo>
                  <a:pt x="829" y="40672"/>
                  <a:pt x="54926" y="6458"/>
                  <a:pt x="104775" y="0"/>
                </a:cubicBezTo>
                <a:cubicBezTo>
                  <a:pt x="158062" y="-1731"/>
                  <a:pt x="210198" y="44636"/>
                  <a:pt x="209550" y="104775"/>
                </a:cubicBezTo>
                <a:cubicBezTo>
                  <a:pt x="217870" y="157142"/>
                  <a:pt x="161226" y="213157"/>
                  <a:pt x="104775" y="209550"/>
                </a:cubicBezTo>
                <a:cubicBezTo>
                  <a:pt x="43587" y="220459"/>
                  <a:pt x="8647" y="155036"/>
                  <a:pt x="0" y="104775"/>
                </a:cubicBezTo>
                <a:close/>
              </a:path>
            </a:pathLst>
          </a:custGeom>
          <a:noFill/>
          <a:ln w="571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sd="4266498984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4D19D0F-C505-D18C-179F-18A87F72531C}"/>
              </a:ext>
            </a:extLst>
          </p:cNvPr>
          <p:cNvSpPr/>
          <p:nvPr/>
        </p:nvSpPr>
        <p:spPr>
          <a:xfrm>
            <a:off x="361950" y="4224338"/>
            <a:ext cx="209550" cy="209550"/>
          </a:xfrm>
          <a:custGeom>
            <a:avLst/>
            <a:gdLst>
              <a:gd name="connsiteX0" fmla="*/ 0 w 209550"/>
              <a:gd name="connsiteY0" fmla="*/ 104775 h 209550"/>
              <a:gd name="connsiteX1" fmla="*/ 104775 w 209550"/>
              <a:gd name="connsiteY1" fmla="*/ 0 h 209550"/>
              <a:gd name="connsiteX2" fmla="*/ 209550 w 209550"/>
              <a:gd name="connsiteY2" fmla="*/ 104775 h 209550"/>
              <a:gd name="connsiteX3" fmla="*/ 104775 w 209550"/>
              <a:gd name="connsiteY3" fmla="*/ 209550 h 209550"/>
              <a:gd name="connsiteX4" fmla="*/ 0 w 209550"/>
              <a:gd name="connsiteY4" fmla="*/ 104775 h 20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9550" h="209550" extrusionOk="0">
                <a:moveTo>
                  <a:pt x="0" y="104775"/>
                </a:moveTo>
                <a:cubicBezTo>
                  <a:pt x="829" y="40672"/>
                  <a:pt x="54926" y="6458"/>
                  <a:pt x="104775" y="0"/>
                </a:cubicBezTo>
                <a:cubicBezTo>
                  <a:pt x="158062" y="-1731"/>
                  <a:pt x="210198" y="44636"/>
                  <a:pt x="209550" y="104775"/>
                </a:cubicBezTo>
                <a:cubicBezTo>
                  <a:pt x="217870" y="157142"/>
                  <a:pt x="161226" y="213157"/>
                  <a:pt x="104775" y="209550"/>
                </a:cubicBezTo>
                <a:cubicBezTo>
                  <a:pt x="43587" y="220459"/>
                  <a:pt x="8647" y="155036"/>
                  <a:pt x="0" y="104775"/>
                </a:cubicBezTo>
                <a:close/>
              </a:path>
            </a:pathLst>
          </a:custGeom>
          <a:noFill/>
          <a:ln w="571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sd="4266498984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26BF044-B302-9FB7-F631-13A5B1926373}"/>
              </a:ext>
            </a:extLst>
          </p:cNvPr>
          <p:cNvSpPr/>
          <p:nvPr/>
        </p:nvSpPr>
        <p:spPr>
          <a:xfrm>
            <a:off x="3248025" y="2374646"/>
            <a:ext cx="209550" cy="209550"/>
          </a:xfrm>
          <a:custGeom>
            <a:avLst/>
            <a:gdLst>
              <a:gd name="connsiteX0" fmla="*/ 0 w 209550"/>
              <a:gd name="connsiteY0" fmla="*/ 104775 h 209550"/>
              <a:gd name="connsiteX1" fmla="*/ 104775 w 209550"/>
              <a:gd name="connsiteY1" fmla="*/ 0 h 209550"/>
              <a:gd name="connsiteX2" fmla="*/ 209550 w 209550"/>
              <a:gd name="connsiteY2" fmla="*/ 104775 h 209550"/>
              <a:gd name="connsiteX3" fmla="*/ 104775 w 209550"/>
              <a:gd name="connsiteY3" fmla="*/ 209550 h 209550"/>
              <a:gd name="connsiteX4" fmla="*/ 0 w 209550"/>
              <a:gd name="connsiteY4" fmla="*/ 104775 h 20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9550" h="209550" extrusionOk="0">
                <a:moveTo>
                  <a:pt x="0" y="104775"/>
                </a:moveTo>
                <a:cubicBezTo>
                  <a:pt x="829" y="40672"/>
                  <a:pt x="54926" y="6458"/>
                  <a:pt x="104775" y="0"/>
                </a:cubicBezTo>
                <a:cubicBezTo>
                  <a:pt x="158062" y="-1731"/>
                  <a:pt x="210198" y="44636"/>
                  <a:pt x="209550" y="104775"/>
                </a:cubicBezTo>
                <a:cubicBezTo>
                  <a:pt x="217870" y="157142"/>
                  <a:pt x="161226" y="213157"/>
                  <a:pt x="104775" y="209550"/>
                </a:cubicBezTo>
                <a:cubicBezTo>
                  <a:pt x="43587" y="220459"/>
                  <a:pt x="8647" y="155036"/>
                  <a:pt x="0" y="104775"/>
                </a:cubicBezTo>
                <a:close/>
              </a:path>
            </a:pathLst>
          </a:custGeom>
          <a:noFill/>
          <a:ln w="571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sd="4266498984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1CBB68B0-E4C3-2E17-C9DF-F3A9EDD8CEAE}"/>
              </a:ext>
            </a:extLst>
          </p:cNvPr>
          <p:cNvSpPr/>
          <p:nvPr/>
        </p:nvSpPr>
        <p:spPr>
          <a:xfrm>
            <a:off x="3246946" y="3225673"/>
            <a:ext cx="209550" cy="209550"/>
          </a:xfrm>
          <a:custGeom>
            <a:avLst/>
            <a:gdLst>
              <a:gd name="connsiteX0" fmla="*/ 0 w 209550"/>
              <a:gd name="connsiteY0" fmla="*/ 104775 h 209550"/>
              <a:gd name="connsiteX1" fmla="*/ 104775 w 209550"/>
              <a:gd name="connsiteY1" fmla="*/ 0 h 209550"/>
              <a:gd name="connsiteX2" fmla="*/ 209550 w 209550"/>
              <a:gd name="connsiteY2" fmla="*/ 104775 h 209550"/>
              <a:gd name="connsiteX3" fmla="*/ 104775 w 209550"/>
              <a:gd name="connsiteY3" fmla="*/ 209550 h 209550"/>
              <a:gd name="connsiteX4" fmla="*/ 0 w 209550"/>
              <a:gd name="connsiteY4" fmla="*/ 104775 h 20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9550" h="209550" extrusionOk="0">
                <a:moveTo>
                  <a:pt x="0" y="104775"/>
                </a:moveTo>
                <a:cubicBezTo>
                  <a:pt x="829" y="40672"/>
                  <a:pt x="54926" y="6458"/>
                  <a:pt x="104775" y="0"/>
                </a:cubicBezTo>
                <a:cubicBezTo>
                  <a:pt x="158062" y="-1731"/>
                  <a:pt x="210198" y="44636"/>
                  <a:pt x="209550" y="104775"/>
                </a:cubicBezTo>
                <a:cubicBezTo>
                  <a:pt x="217870" y="157142"/>
                  <a:pt x="161226" y="213157"/>
                  <a:pt x="104775" y="209550"/>
                </a:cubicBezTo>
                <a:cubicBezTo>
                  <a:pt x="43587" y="220459"/>
                  <a:pt x="8647" y="155036"/>
                  <a:pt x="0" y="104775"/>
                </a:cubicBezTo>
                <a:close/>
              </a:path>
            </a:pathLst>
          </a:custGeom>
          <a:noFill/>
          <a:ln w="571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sd="4266498984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DF50136-D1A5-BD21-70A2-25141EA73B0F}"/>
              </a:ext>
            </a:extLst>
          </p:cNvPr>
          <p:cNvSpPr/>
          <p:nvPr/>
        </p:nvSpPr>
        <p:spPr>
          <a:xfrm>
            <a:off x="3285046" y="4064255"/>
            <a:ext cx="209550" cy="209550"/>
          </a:xfrm>
          <a:custGeom>
            <a:avLst/>
            <a:gdLst>
              <a:gd name="connsiteX0" fmla="*/ 0 w 209550"/>
              <a:gd name="connsiteY0" fmla="*/ 104775 h 209550"/>
              <a:gd name="connsiteX1" fmla="*/ 104775 w 209550"/>
              <a:gd name="connsiteY1" fmla="*/ 0 h 209550"/>
              <a:gd name="connsiteX2" fmla="*/ 209550 w 209550"/>
              <a:gd name="connsiteY2" fmla="*/ 104775 h 209550"/>
              <a:gd name="connsiteX3" fmla="*/ 104775 w 209550"/>
              <a:gd name="connsiteY3" fmla="*/ 209550 h 209550"/>
              <a:gd name="connsiteX4" fmla="*/ 0 w 209550"/>
              <a:gd name="connsiteY4" fmla="*/ 104775 h 20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9550" h="209550" extrusionOk="0">
                <a:moveTo>
                  <a:pt x="0" y="104775"/>
                </a:moveTo>
                <a:cubicBezTo>
                  <a:pt x="829" y="40672"/>
                  <a:pt x="54926" y="6458"/>
                  <a:pt x="104775" y="0"/>
                </a:cubicBezTo>
                <a:cubicBezTo>
                  <a:pt x="158062" y="-1731"/>
                  <a:pt x="210198" y="44636"/>
                  <a:pt x="209550" y="104775"/>
                </a:cubicBezTo>
                <a:cubicBezTo>
                  <a:pt x="217870" y="157142"/>
                  <a:pt x="161226" y="213157"/>
                  <a:pt x="104775" y="209550"/>
                </a:cubicBezTo>
                <a:cubicBezTo>
                  <a:pt x="43587" y="220459"/>
                  <a:pt x="8647" y="155036"/>
                  <a:pt x="0" y="104775"/>
                </a:cubicBezTo>
                <a:close/>
              </a:path>
            </a:pathLst>
          </a:custGeom>
          <a:noFill/>
          <a:ln w="571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sd="4266498984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BE9D0A25-CF93-2416-862D-B69C2B46D4F0}"/>
              </a:ext>
            </a:extLst>
          </p:cNvPr>
          <p:cNvSpPr txBox="1">
            <a:spLocks/>
          </p:cNvSpPr>
          <p:nvPr/>
        </p:nvSpPr>
        <p:spPr>
          <a:xfrm>
            <a:off x="6096000" y="2359278"/>
            <a:ext cx="5819775" cy="96018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3200" b="1" dirty="0"/>
              <a:t>Read the text and underline</a:t>
            </a:r>
            <a:r>
              <a:rPr lang="hr-HR" sz="3200" b="1" dirty="0"/>
              <a:t> </a:t>
            </a:r>
            <a:r>
              <a:rPr lang="hr-HR" sz="3200" b="1" dirty="0" err="1"/>
              <a:t>the</a:t>
            </a:r>
            <a:r>
              <a:rPr lang="hr-HR" sz="3200" b="1" dirty="0"/>
              <a:t> </a:t>
            </a:r>
            <a:r>
              <a:rPr lang="en-GB" sz="3200" b="1" dirty="0"/>
              <a:t>new words. 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E63FDA9D-CE76-1323-277D-26999F22EF6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151" b="10062"/>
          <a:stretch/>
        </p:blipFill>
        <p:spPr>
          <a:xfrm>
            <a:off x="1176345" y="3516137"/>
            <a:ext cx="3100396" cy="3019904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1AEBD54-701B-0FA3-B44F-3F186381A0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3" y="9755"/>
            <a:ext cx="5819775" cy="3215918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4FD116B3-A148-0E09-D375-67AE9C88E33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5039" y="3632328"/>
            <a:ext cx="5981323" cy="2998915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40482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C374DE1-7D38-EE01-1E77-2061132EF6B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48" b="-3496"/>
          <a:stretch/>
        </p:blipFill>
        <p:spPr>
          <a:xfrm>
            <a:off x="0" y="0"/>
            <a:ext cx="5305466" cy="6853491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A403DC-295B-625A-A027-B5364880F4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5999" y="316166"/>
            <a:ext cx="5819775" cy="96018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3200" b="1" dirty="0"/>
              <a:t>Read the text once again and match the two columns.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EC22967E-25E7-C6DE-42F4-CB5A243FCF20}"/>
              </a:ext>
            </a:extLst>
          </p:cNvPr>
          <p:cNvSpPr txBox="1">
            <a:spLocks/>
          </p:cNvSpPr>
          <p:nvPr/>
        </p:nvSpPr>
        <p:spPr>
          <a:xfrm>
            <a:off x="6096000" y="3930650"/>
            <a:ext cx="5819775" cy="2927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n-GB" b="1" i="1" dirty="0"/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16AF38FE-9B51-B0AD-BE72-67CDB03CBA1F}"/>
              </a:ext>
            </a:extLst>
          </p:cNvPr>
          <p:cNvSpPr txBox="1">
            <a:spLocks/>
          </p:cNvSpPr>
          <p:nvPr/>
        </p:nvSpPr>
        <p:spPr>
          <a:xfrm>
            <a:off x="6095999" y="1353724"/>
            <a:ext cx="5819775" cy="9601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3200" b="1" dirty="0"/>
              <a:t>Check.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D9C33B8-0C1D-1641-8888-1690A3EF5D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6" y="1939778"/>
            <a:ext cx="5576958" cy="3081741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C80F09D-B13B-CF8D-0A73-95B4F52CC3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6" y="2042454"/>
            <a:ext cx="5576958" cy="2829665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60701DA-9BB3-75E4-51FF-7CA6765672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6" y="1885874"/>
            <a:ext cx="5819774" cy="3081741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EB0BB41-05FB-E27C-12C7-A8E5A1EAC77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70" y="2473141"/>
            <a:ext cx="9811492" cy="2327544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04335FB-C1B1-5339-6C54-313B0B765F7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809" y="2878657"/>
            <a:ext cx="1577516" cy="1773591"/>
          </a:xfrm>
          <a:prstGeom prst="rect">
            <a:avLst/>
          </a:prstGeom>
        </p:spPr>
      </p:pic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DB6DD516-6D47-6DF1-3F8D-ED3B3E546BFB}"/>
              </a:ext>
            </a:extLst>
          </p:cNvPr>
          <p:cNvSpPr txBox="1">
            <a:spLocks/>
          </p:cNvSpPr>
          <p:nvPr/>
        </p:nvSpPr>
        <p:spPr>
          <a:xfrm>
            <a:off x="5842560" y="5231371"/>
            <a:ext cx="6139889" cy="162211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-HR" sz="3200" b="1" dirty="0">
                <a:solidFill>
                  <a:srgbClr val="00B0F0"/>
                </a:solidFill>
              </a:rPr>
              <a:t>PROJECT TIME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3200" b="1" dirty="0"/>
              <a:t>Choose a country and do some research</a:t>
            </a:r>
            <a:r>
              <a:rPr lang="hr-HR" sz="3200" b="1" dirty="0"/>
              <a:t>. M</a:t>
            </a:r>
            <a:r>
              <a:rPr lang="en-GB" sz="3200" b="1" dirty="0" err="1"/>
              <a:t>ake</a:t>
            </a:r>
            <a:r>
              <a:rPr lang="en-GB" sz="3200" b="1" dirty="0"/>
              <a:t> a poster about </a:t>
            </a:r>
            <a:r>
              <a:rPr lang="hr-HR" sz="3200" b="1" dirty="0" err="1"/>
              <a:t>the</a:t>
            </a:r>
            <a:r>
              <a:rPr lang="hr-HR" sz="3200" b="1" dirty="0"/>
              <a:t> </a:t>
            </a:r>
            <a:r>
              <a:rPr lang="hr-HR" sz="3200" b="1" dirty="0" err="1"/>
              <a:t>selected</a:t>
            </a:r>
            <a:r>
              <a:rPr lang="en-GB" sz="3200" b="1" dirty="0"/>
              <a:t> country and its Christmas traditions.</a:t>
            </a:r>
          </a:p>
        </p:txBody>
      </p:sp>
    </p:spTree>
    <p:extLst>
      <p:ext uri="{BB962C8B-B14F-4D97-AF65-F5344CB8AC3E}">
        <p14:creationId xmlns:p14="http://schemas.microsoft.com/office/powerpoint/2010/main" val="4267154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C374DE1-7D38-EE01-1E77-2061132EF6B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48" b="-3496"/>
          <a:stretch/>
        </p:blipFill>
        <p:spPr>
          <a:xfrm>
            <a:off x="0" y="0"/>
            <a:ext cx="5305466" cy="6853491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A403DC-295B-625A-A027-B5364880F4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90586" y="3426745"/>
            <a:ext cx="6225189" cy="313985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dirty="0"/>
              <a:t>What do you think of American Christmas tradition</a:t>
            </a:r>
            <a:r>
              <a:rPr lang="hr-HR" sz="3200" dirty="0"/>
              <a:t>s</a:t>
            </a:r>
            <a:r>
              <a:rPr lang="en-GB" sz="3200" dirty="0"/>
              <a:t> and customs? </a:t>
            </a:r>
          </a:p>
          <a:p>
            <a:pPr marL="0" indent="0">
              <a:buNone/>
            </a:pPr>
            <a:r>
              <a:rPr lang="en-GB" sz="3200" dirty="0"/>
              <a:t>Which of the mentioned applies to your Christmas celebration?</a:t>
            </a:r>
          </a:p>
          <a:p>
            <a:pPr marL="0" indent="0">
              <a:buNone/>
            </a:pPr>
            <a:r>
              <a:rPr lang="en-GB" sz="3200" dirty="0"/>
              <a:t>Talk about Christmas </a:t>
            </a:r>
            <a:r>
              <a:rPr lang="hr-HR" sz="3200" dirty="0" err="1"/>
              <a:t>traditions</a:t>
            </a:r>
            <a:r>
              <a:rPr lang="en-GB" sz="3200" dirty="0"/>
              <a:t> in your country.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EC22967E-25E7-C6DE-42F4-CB5A243FCF20}"/>
              </a:ext>
            </a:extLst>
          </p:cNvPr>
          <p:cNvSpPr txBox="1">
            <a:spLocks/>
          </p:cNvSpPr>
          <p:nvPr/>
        </p:nvSpPr>
        <p:spPr>
          <a:xfrm>
            <a:off x="6096000" y="3930650"/>
            <a:ext cx="5819775" cy="2927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n-GB" b="1" i="1" dirty="0"/>
          </a:p>
        </p:txBody>
      </p:sp>
      <p:pic>
        <p:nvPicPr>
          <p:cNvPr id="3" name="Online Media 2" title="How to Celebrate Christmas in the United States?">
            <a:hlinkClick r:id="" action="ppaction://media"/>
            <a:extLst>
              <a:ext uri="{FF2B5EF4-FFF2-40B4-BE49-F238E27FC236}">
                <a16:creationId xmlns:a16="http://schemas.microsoft.com/office/drawing/2014/main" id="{0CB8F0D4-8460-E9F6-2349-64AE8ADD73D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6508749" y="216296"/>
            <a:ext cx="4994275" cy="28217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83169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6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8AEF9B-E53D-8E9B-8E3E-B460160033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i="1" dirty="0"/>
              <a:t>Let’s play a jolly Christmas game!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86A777B-0DFC-7526-CE39-E7300516399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51530" y="1960947"/>
            <a:ext cx="4888940" cy="29361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080DB45-6914-FA3D-BCEC-81D39EA6BAA2}"/>
              </a:ext>
            </a:extLst>
          </p:cNvPr>
          <p:cNvSpPr txBox="1"/>
          <p:nvPr/>
        </p:nvSpPr>
        <p:spPr>
          <a:xfrm>
            <a:off x="3042266" y="5497697"/>
            <a:ext cx="6819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hlinkClick r:id="rId3"/>
              </a:rPr>
              <a:t>https://wordwall.net/play/856/178/917</a:t>
            </a:r>
            <a:r>
              <a:rPr lang="en-GB" sz="28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36889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2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45933CD-60C2-B868-4803-AFBE00F85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500" b="1" i="1" dirty="0">
                <a:solidFill>
                  <a:schemeClr val="bg1"/>
                </a:solidFill>
              </a:rPr>
              <a:t>Take this Christmas quiz.</a:t>
            </a:r>
            <a:r>
              <a:rPr lang="en-GB" sz="4500" b="1" i="1" dirty="0"/>
              <a:t>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C30DA7F-0662-3D2D-BDE8-EE215D6FF3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2451" y="1520825"/>
            <a:ext cx="5467350" cy="47752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i="1" dirty="0">
                <a:solidFill>
                  <a:schemeClr val="bg1"/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1 The English put it on top of Christmas tree. </a:t>
            </a:r>
          </a:p>
          <a:p>
            <a:pPr marL="0" indent="0" algn="ctr">
              <a:buNone/>
            </a:pPr>
            <a:r>
              <a:rPr lang="en-US" sz="2400" b="1" i="1" dirty="0">
                <a:solidFill>
                  <a:schemeClr val="bg1"/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STAR</a:t>
            </a:r>
          </a:p>
          <a:p>
            <a:pPr marL="0" indent="0" algn="ctr">
              <a:buNone/>
            </a:pPr>
            <a:r>
              <a:rPr lang="en-US" sz="2400" i="1" dirty="0">
                <a:solidFill>
                  <a:schemeClr val="bg1"/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2 Jesus’s birthplace</a:t>
            </a:r>
            <a:r>
              <a:rPr lang="hr-HR" sz="2400" i="1" dirty="0">
                <a:solidFill>
                  <a:schemeClr val="bg1"/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...</a:t>
            </a:r>
            <a:endParaRPr lang="en-US" sz="2400" i="1" dirty="0">
              <a:solidFill>
                <a:schemeClr val="bg1"/>
              </a:solidFill>
              <a:latin typeface="Candara" panose="020E050203030302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400" b="1" i="1" dirty="0">
                <a:solidFill>
                  <a:schemeClr val="bg1"/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BETHLEHEM</a:t>
            </a:r>
          </a:p>
          <a:p>
            <a:pPr marL="0" indent="0" algn="ctr">
              <a:buNone/>
            </a:pPr>
            <a:r>
              <a:rPr lang="en-US" sz="2400" i="1" dirty="0">
                <a:solidFill>
                  <a:schemeClr val="bg1"/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3 He gives children presents for Christmas. </a:t>
            </a:r>
          </a:p>
          <a:p>
            <a:pPr marL="0" indent="0" algn="ctr">
              <a:buNone/>
            </a:pPr>
            <a:r>
              <a:rPr lang="en-US" sz="2400" b="1" i="1" dirty="0">
                <a:solidFill>
                  <a:schemeClr val="bg1"/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FATHER CHRISTMAS/SANTA CLAUS</a:t>
            </a:r>
          </a:p>
          <a:p>
            <a:pPr marL="0" indent="0" algn="ctr">
              <a:buNone/>
            </a:pPr>
            <a:r>
              <a:rPr lang="en-US" sz="2400" i="1" dirty="0">
                <a:solidFill>
                  <a:schemeClr val="bg1"/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4 Christmas songs</a:t>
            </a:r>
            <a:r>
              <a:rPr lang="hr-HR" sz="2400" i="1" dirty="0">
                <a:solidFill>
                  <a:schemeClr val="bg1"/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…</a:t>
            </a:r>
            <a:endParaRPr lang="en-US" sz="2400" i="1" dirty="0">
              <a:solidFill>
                <a:schemeClr val="bg1"/>
              </a:solidFill>
              <a:latin typeface="Candara" panose="020E050203030302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400" b="1" i="1" dirty="0">
                <a:solidFill>
                  <a:schemeClr val="bg1"/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CHRISTMAS CAROLS</a:t>
            </a:r>
          </a:p>
          <a:p>
            <a:pPr marL="0" indent="0" algn="ctr">
              <a:buNone/>
            </a:pPr>
            <a:r>
              <a:rPr lang="en-US" sz="2400" i="1" dirty="0">
                <a:solidFill>
                  <a:schemeClr val="bg1"/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5 Father Christmas says this to call your attention. </a:t>
            </a:r>
          </a:p>
          <a:p>
            <a:pPr marL="0" indent="0" algn="ctr">
              <a:buNone/>
            </a:pPr>
            <a:r>
              <a:rPr lang="en-US" sz="2400" b="1" i="1" dirty="0">
                <a:solidFill>
                  <a:schemeClr val="bg1"/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HO-HO-HO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2D72D64-22D9-6CDA-1D29-7B3F030579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4"/>
            <a:ext cx="5781675" cy="4885893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2800" i="1" dirty="0">
                <a:solidFill>
                  <a:schemeClr val="bg1"/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6 The evening before Christmas</a:t>
            </a:r>
            <a:r>
              <a:rPr lang="hr-HR" sz="2800" i="1" dirty="0">
                <a:solidFill>
                  <a:schemeClr val="bg1"/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…</a:t>
            </a:r>
            <a:endParaRPr lang="en-US" sz="2800" i="1" dirty="0">
              <a:solidFill>
                <a:schemeClr val="bg1"/>
              </a:solidFill>
              <a:latin typeface="Candara" panose="020E050203030302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800" b="1" i="1" dirty="0">
                <a:solidFill>
                  <a:schemeClr val="bg1"/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 CHRISTMAS EVE</a:t>
            </a:r>
          </a:p>
          <a:p>
            <a:pPr marL="0" indent="0" algn="ctr">
              <a:buNone/>
            </a:pPr>
            <a:r>
              <a:rPr lang="en-US" sz="2800" i="1" dirty="0">
                <a:solidFill>
                  <a:schemeClr val="bg1"/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7 It’s a bird that people traditionally eat at Christmas</a:t>
            </a:r>
            <a:r>
              <a:rPr lang="hr-HR" sz="2800" i="1" dirty="0">
                <a:solidFill>
                  <a:schemeClr val="bg1"/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.</a:t>
            </a:r>
            <a:r>
              <a:rPr lang="en-US" sz="2800" i="1" dirty="0">
                <a:solidFill>
                  <a:schemeClr val="bg1"/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r>
              <a:rPr lang="en-US" sz="2800" b="1" i="1" dirty="0">
                <a:solidFill>
                  <a:schemeClr val="bg1"/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TURKEY</a:t>
            </a:r>
          </a:p>
          <a:p>
            <a:pPr marL="0" indent="0" algn="ctr">
              <a:buNone/>
            </a:pPr>
            <a:r>
              <a:rPr lang="en-US" sz="2800" i="1" dirty="0">
                <a:solidFill>
                  <a:schemeClr val="bg1"/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8 The four weeks before Christmas</a:t>
            </a:r>
            <a:r>
              <a:rPr lang="hr-HR" sz="2800" i="1" dirty="0">
                <a:solidFill>
                  <a:schemeClr val="bg1"/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…</a:t>
            </a:r>
            <a:r>
              <a:rPr lang="en-US" sz="2800" i="1" dirty="0">
                <a:solidFill>
                  <a:schemeClr val="bg1"/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r>
              <a:rPr lang="en-US" sz="2800" b="1" i="1" dirty="0">
                <a:solidFill>
                  <a:schemeClr val="bg1"/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ADVENT</a:t>
            </a:r>
          </a:p>
          <a:p>
            <a:pPr marL="0" indent="0" algn="ctr">
              <a:buNone/>
            </a:pPr>
            <a:r>
              <a:rPr lang="en-US" sz="2800" i="1" dirty="0">
                <a:solidFill>
                  <a:schemeClr val="bg1"/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9 Holy Mary’s husband</a:t>
            </a:r>
            <a:r>
              <a:rPr lang="hr-HR" sz="2800" i="1" dirty="0">
                <a:solidFill>
                  <a:schemeClr val="bg1"/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…</a:t>
            </a:r>
            <a:r>
              <a:rPr lang="en-US" sz="2800" i="1" dirty="0">
                <a:solidFill>
                  <a:schemeClr val="bg1"/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r>
              <a:rPr lang="en-US" sz="2800" b="1" i="1" dirty="0">
                <a:solidFill>
                  <a:schemeClr val="bg1"/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JOSEPH</a:t>
            </a:r>
          </a:p>
          <a:p>
            <a:pPr marL="0" indent="0" algn="ctr">
              <a:buNone/>
            </a:pPr>
            <a:r>
              <a:rPr lang="en-US" sz="2800" i="1" dirty="0">
                <a:solidFill>
                  <a:schemeClr val="bg1"/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10 A town in Galilee, where Jesus lived</a:t>
            </a:r>
            <a:r>
              <a:rPr lang="hr-HR" sz="2800" i="1" dirty="0">
                <a:solidFill>
                  <a:schemeClr val="bg1"/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…</a:t>
            </a:r>
            <a:r>
              <a:rPr lang="en-US" sz="2800" i="1" dirty="0">
                <a:solidFill>
                  <a:schemeClr val="bg1"/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r>
              <a:rPr lang="en-US" sz="2800" b="1" i="1" dirty="0">
                <a:solidFill>
                  <a:schemeClr val="bg1"/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NAZARETH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04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DBA1318-E769-692F-83B2-99CF633DA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1670050"/>
            <a:ext cx="10515600" cy="1325563"/>
          </a:xfr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GB" sz="5500" b="1" dirty="0">
                <a:solidFill>
                  <a:schemeClr val="bg1"/>
                </a:solidFill>
              </a:rPr>
              <a:t>MERRY CHRISTMAS! </a:t>
            </a:r>
            <a:r>
              <a:rPr lang="en-GB" sz="5500" b="1" dirty="0">
                <a:solidFill>
                  <a:schemeClr val="bg1"/>
                </a:solidFill>
                <a:sym typeface="Wingdings" panose="05000000000000000000" pitchFamily="2" charset="2"/>
              </a:rPr>
              <a:t></a:t>
            </a:r>
            <a:endParaRPr lang="en-GB" sz="55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486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227</Words>
  <Application>Microsoft Office PowerPoint</Application>
  <PresentationFormat>Widescreen</PresentationFormat>
  <Paragraphs>41</Paragraphs>
  <Slides>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Candara</vt:lpstr>
      <vt:lpstr>Office Theme</vt:lpstr>
      <vt:lpstr>Christmas</vt:lpstr>
      <vt:lpstr>Draw a mind map and write down as many Christmas words as possible.</vt:lpstr>
      <vt:lpstr>PowerPoint Presentation</vt:lpstr>
      <vt:lpstr>PowerPoint Presentation</vt:lpstr>
      <vt:lpstr>PowerPoint Presentation</vt:lpstr>
      <vt:lpstr>Let’s play a jolly Christmas game! </vt:lpstr>
      <vt:lpstr>Take this Christmas quiz. </vt:lpstr>
      <vt:lpstr>MERRY CHRISTMAS! 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Christmas</dc:title>
  <dc:creator>Josipa</dc:creator>
  <cp:lastModifiedBy>Iva Palčić Strčić</cp:lastModifiedBy>
  <cp:revision>21</cp:revision>
  <dcterms:created xsi:type="dcterms:W3CDTF">2022-08-31T00:47:45Z</dcterms:created>
  <dcterms:modified xsi:type="dcterms:W3CDTF">2022-10-23T20:15:32Z</dcterms:modified>
</cp:coreProperties>
</file>